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7"/>
  </p:notesMasterIdLst>
  <p:handoutMasterIdLst>
    <p:handoutMasterId r:id="rId8"/>
  </p:handoutMasterIdLst>
  <p:sldIdLst>
    <p:sldId id="256" r:id="rId3"/>
    <p:sldId id="257" r:id="rId4"/>
    <p:sldId id="258" r:id="rId5"/>
    <p:sldId id="288"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2" d="100"/>
          <a:sy n="62" d="100"/>
        </p:scale>
        <p:origin x="828"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C6674F3-1D5B-3324-054A-ED57C19E20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896CA12-3F95-1F91-E268-9978DF43B9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03A707F-B7ED-43B2-8740-885E09E246DC}" type="datetimeFigureOut">
              <a:rPr kumimoji="1" lang="ja-JP" altLang="en-US" smtClean="0"/>
              <a:t>2026/4/25</a:t>
            </a:fld>
            <a:endParaRPr kumimoji="1" lang="ja-JP" altLang="en-US"/>
          </a:p>
        </p:txBody>
      </p:sp>
      <p:sp>
        <p:nvSpPr>
          <p:cNvPr id="4" name="フッター プレースホルダー 3">
            <a:extLst>
              <a:ext uri="{FF2B5EF4-FFF2-40B4-BE49-F238E27FC236}">
                <a16:creationId xmlns:a16="http://schemas.microsoft.com/office/drawing/2014/main" id="{4BBE7E8A-3B37-CF0B-E364-252A9A5CFE0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6E12CA7E-E471-5574-C93D-6BF452AAADB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1007135-3E60-49E8-90DD-C90154427CDB}" type="slidenum">
              <a:rPr kumimoji="1" lang="ja-JP" altLang="en-US" smtClean="0"/>
              <a:t>‹#›</a:t>
            </a:fld>
            <a:endParaRPr kumimoji="1" lang="ja-JP" altLang="en-US"/>
          </a:p>
        </p:txBody>
      </p:sp>
    </p:spTree>
    <p:extLst>
      <p:ext uri="{BB962C8B-B14F-4D97-AF65-F5344CB8AC3E}">
        <p14:creationId xmlns:p14="http://schemas.microsoft.com/office/powerpoint/2010/main" val="293691321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7BCFD5-1B43-4EC5-8A06-25E671A75B20}" type="datetimeFigureOut">
              <a:rPr kumimoji="1" lang="ja-JP" altLang="en-US" smtClean="0"/>
              <a:t>2026/4/25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11119F-7105-42B4-8BF6-8A2757BD2DAE}" type="slidenum">
              <a:rPr kumimoji="1" lang="ja-JP" altLang="en-US" smtClean="0"/>
              <a:t>‹#›</a:t>
            </a:fld>
            <a:endParaRPr kumimoji="1" lang="ja-JP" altLang="en-US"/>
          </a:p>
        </p:txBody>
      </p:sp>
    </p:spTree>
    <p:extLst>
      <p:ext uri="{BB962C8B-B14F-4D97-AF65-F5344CB8AC3E}">
        <p14:creationId xmlns:p14="http://schemas.microsoft.com/office/powerpoint/2010/main" val="190742200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a:extLst>
            <a:ext uri="{FF2B5EF4-FFF2-40B4-BE49-F238E27FC236}">
              <a16:creationId xmlns:a16="http://schemas.microsoft.com/office/drawing/2014/main" id="{EF1EECAD-5A94-45F3-F339-F105BA0C1929}"/>
            </a:ext>
          </a:extLst>
        </p:cNvPr>
        <p:cNvGrpSpPr/>
        <p:nvPr/>
      </p:nvGrpSpPr>
      <p:grpSpPr>
        <a:xfrm>
          <a:off x="0" y="0"/>
          <a:ext cx="0" cy="0"/>
          <a:chOff x="0" y="0"/>
          <a:chExt cx="0" cy="0"/>
        </a:xfrm>
      </p:grpSpPr>
      <p:sp>
        <p:nvSpPr>
          <p:cNvPr id="92" name="Google Shape;92;ge310c2cf51_0_0:notes">
            <a:extLst>
              <a:ext uri="{FF2B5EF4-FFF2-40B4-BE49-F238E27FC236}">
                <a16:creationId xmlns:a16="http://schemas.microsoft.com/office/drawing/2014/main" id="{28E4A0D7-D534-EC0A-FE4F-B882DD72AA5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e310c2cf51_0_0:notes">
            <a:extLst>
              <a:ext uri="{FF2B5EF4-FFF2-40B4-BE49-F238E27FC236}">
                <a16:creationId xmlns:a16="http://schemas.microsoft.com/office/drawing/2014/main" id="{4CE59AB5-2C09-7466-7D38-FFBA1930656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97656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008AC8F-336A-40C4-959F-BB93B9511A6C}" type="datetime1">
              <a:rPr kumimoji="1" lang="ja-JP" altLang="en-US" smtClean="0"/>
              <a:t>2026/4/25</a:t>
            </a:fld>
            <a:endParaRPr kumimoji="1" lang="ja-JP" altLang="en-US"/>
          </a:p>
        </p:txBody>
      </p:sp>
      <p:sp>
        <p:nvSpPr>
          <p:cNvPr id="5" name="Footer Placeholder 4"/>
          <p:cNvSpPr>
            <a:spLocks noGrp="1"/>
          </p:cNvSpPr>
          <p:nvPr>
            <p:ph type="ftr" sz="quarter" idx="11"/>
          </p:nvPr>
        </p:nvSpPr>
        <p:spPr>
          <a:xfrm>
            <a:off x="2416500" y="329307"/>
            <a:ext cx="4973915" cy="309201"/>
          </a:xfrm>
        </p:spPr>
        <p:txBody>
          <a:bodyPr/>
          <a:lstStyle/>
          <a:p>
            <a:endParaRPr kumimoji="1" lang="ja-JP" altLang="en-US"/>
          </a:p>
        </p:txBody>
      </p:sp>
      <p:sp>
        <p:nvSpPr>
          <p:cNvPr id="6" name="Slide Number Placeholder 5"/>
          <p:cNvSpPr>
            <a:spLocks noGrp="1"/>
          </p:cNvSpPr>
          <p:nvPr>
            <p:ph type="sldNum" sz="quarter" idx="12"/>
          </p:nvPr>
        </p:nvSpPr>
        <p:spPr>
          <a:xfrm>
            <a:off x="1437664" y="798973"/>
            <a:ext cx="811019" cy="503578"/>
          </a:xfrm>
        </p:spPr>
        <p:txBody>
          <a:bodyPr/>
          <a:lstStyle/>
          <a:p>
            <a:fld id="{5858D588-3425-4C0F-B845-0E95A6D5E438}" type="slidenum">
              <a:rPr kumimoji="1" lang="ja-JP" altLang="en-US" smtClean="0"/>
              <a:t>‹#›</a:t>
            </a:fld>
            <a:endParaRPr kumimoji="1" lang="ja-JP" alt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39979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E793DA-A05A-4564-9D87-0D24C6ECBC3B}" type="datetime1">
              <a:rPr kumimoji="1" lang="ja-JP" altLang="en-US" smtClean="0"/>
              <a:t>2026/4/25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58D588-3425-4C0F-B845-0E95A6D5E438}" type="slidenum">
              <a:rPr kumimoji="1" lang="ja-JP" altLang="en-US" smtClean="0"/>
              <a:t>‹#›</a:t>
            </a:fld>
            <a:endParaRPr kumimoji="1" lang="ja-JP" alt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69899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D2C583-7666-4788-BD43-EBE8801FF3C4}" type="datetime1">
              <a:rPr kumimoji="1" lang="ja-JP" altLang="en-US" smtClean="0"/>
              <a:t>2026/4/25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58D588-3425-4C0F-B845-0E95A6D5E438}" type="slidenum">
              <a:rPr kumimoji="1" lang="ja-JP" altLang="en-US" smtClean="0"/>
              <a:t>‹#›</a:t>
            </a:fld>
            <a:endParaRPr kumimoji="1" lang="ja-JP" alt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376054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1"/>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7"/>
            <a:ext cx="9144000" cy="1655763"/>
          </a:xfrm>
        </p:spPr>
        <p:txBody>
          <a:bodyPr>
            <a:normAutofit/>
          </a:bodyPr>
          <a:lstStyle>
            <a:lvl1pPr marL="0" indent="0" algn="ctr">
              <a:buNone/>
              <a:defRPr sz="2400">
                <a:solidFill>
                  <a:schemeClr val="tx1">
                    <a:lumMod val="75000"/>
                    <a:lumOff val="25000"/>
                  </a:schemeClr>
                </a:solidFill>
              </a:defRPr>
            </a:lvl1pPr>
            <a:lvl2pPr marL="457189" indent="0" algn="ctr">
              <a:buNone/>
              <a:defRPr sz="28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8224893-DBDA-4BFA-9CE1-4BFE7CD0F8CF}" type="datetime1">
              <a:rPr lang="en-US" smtClean="0"/>
              <a:t>4/25/2026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85641490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B2D3E9E-A95C-48F2-B4BF-A71542E0BE9A}" type="datetime1">
              <a:rPr lang="en-US" smtClean="0"/>
              <a:t>4/25/2026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4159463780"/>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4552633"/>
            <a:ext cx="10515600" cy="1500187"/>
          </a:xfrm>
        </p:spPr>
        <p:txBody>
          <a:bodyPr anchor="t">
            <a:normAutofit/>
          </a:bodyPr>
          <a:lstStyle>
            <a:lvl1pPr marL="0" indent="0">
              <a:buNone/>
              <a:defRPr sz="2400">
                <a:solidFill>
                  <a:schemeClr val="tx1">
                    <a:lumMod val="75000"/>
                    <a:lumOff val="25000"/>
                  </a:schemeClr>
                </a:solidFill>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50F84E2-2D7A-43CF-AC90-352A289A783A}" type="datetime1">
              <a:rPr lang="en-US" smtClean="0"/>
              <a:t>4/25/2026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252981464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1"/>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1"/>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12952B5-7A2F-4CC8-B7CE-9234E21C2837}" type="datetime1">
              <a:rPr lang="en-US" smtClean="0"/>
              <a:t>4/25/2026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292868210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1"/>
            <a:ext cx="5156200" cy="825699"/>
          </a:xfrm>
        </p:spPr>
        <p:txBody>
          <a:bodyPr anchor="b">
            <a:normAutofit/>
          </a:bodyPr>
          <a:lstStyle>
            <a:lvl1pPr marL="0" indent="0">
              <a:spcBef>
                <a:spcPts val="0"/>
              </a:spcBef>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1"/>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1681851"/>
            <a:ext cx="5181601" cy="825699"/>
          </a:xfrm>
        </p:spPr>
        <p:txBody>
          <a:bodyPr anchor="b"/>
          <a:lstStyle>
            <a:lvl1pPr marL="0" indent="0">
              <a:spcBef>
                <a:spcPts val="0"/>
              </a:spcBef>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1" y="2507551"/>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CE1DA07A-9201-4B4B-BAF2-015AFA30F520}" type="datetime1">
              <a:rPr lang="en-US" smtClean="0"/>
              <a:t>4/25/2026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00000-1234-1234-1234-123412341234}" type="slidenum">
              <a:rPr lang="en-US" altLang="ja" smtClean="0"/>
              <a:pPr/>
              <a:t>‹#›</a:t>
            </a:fld>
            <a:endParaRPr lang="ja"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132604633"/>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3D7E00A-486F-4252-8B1D-E32645521F49}" type="datetime1">
              <a:rPr lang="en-US" smtClean="0"/>
              <a:t>4/25/2026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0000-1234-1234-1234-123412341234}" type="slidenum">
              <a:rPr lang="en-US" altLang="ja" smtClean="0"/>
              <a:pPr/>
              <a:t>‹#›</a:t>
            </a:fld>
            <a:endParaRPr lang="ja"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07245279"/>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DF5F92-E675-4B36-9A60-69A962A68675}" type="datetime1">
              <a:rPr lang="en-US" smtClean="0"/>
              <a:t>4/25/2026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135527402"/>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F6E2C9B-5FA2-460D-9BE7-B0812FC2A6FF}" type="datetime1">
              <a:rPr lang="en-US" smtClean="0"/>
              <a:t>4/25/2026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60931290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E15AE01-037D-485C-84EE-CB0143EA69D3}" type="datetime1">
              <a:rPr kumimoji="1" lang="ja-JP" altLang="en-US" smtClean="0"/>
              <a:t>2026/4/25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58D588-3425-4C0F-B845-0E95A6D5E438}" type="slidenum">
              <a:rPr kumimoji="1" lang="ja-JP" altLang="en-US" smtClean="0"/>
              <a:t>‹#›</a:t>
            </a:fld>
            <a:endParaRPr kumimoji="1" lang="ja-JP" alt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069607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D374940-A916-4C8B-9648-02A2D3898F9E}" type="datetime1">
              <a:rPr lang="en-US" smtClean="0"/>
              <a:t>4/25/2026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1254728150"/>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F4E5243-F52A-4D37-9694-EB26C6C31910}" type="datetime1">
              <a:rPr lang="en-US" smtClean="0"/>
              <a:t>4/25/2026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4227333012"/>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0362"/>
            <a:ext cx="2628900" cy="5811839"/>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1" y="360363"/>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3A77B6E1-634A-48DC-9E8B-D894023267EF}" type="datetime1">
              <a:rPr lang="en-US" smtClean="0"/>
              <a:t>4/25/2026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1387382849"/>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0"/>
        <p:cNvGrpSpPr/>
        <p:nvPr/>
      </p:nvGrpSpPr>
      <p:grpSpPr>
        <a:xfrm>
          <a:off x="0" y="0"/>
          <a:ext cx="0" cy="0"/>
          <a:chOff x="0" y="0"/>
          <a:chExt cx="0" cy="0"/>
        </a:xfrm>
      </p:grpSpPr>
      <p:sp>
        <p:nvSpPr>
          <p:cNvPr id="22" name="Google Shape;22;p4"/>
          <p:cNvSpPr txBox="1">
            <a:spLocks noGrp="1"/>
          </p:cNvSpPr>
          <p:nvPr>
            <p:ph type="title"/>
          </p:nvPr>
        </p:nvSpPr>
        <p:spPr>
          <a:xfrm>
            <a:off x="517200" y="610700"/>
            <a:ext cx="11157600" cy="9148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4"/>
          <p:cNvSpPr txBox="1">
            <a:spLocks noGrp="1"/>
          </p:cNvSpPr>
          <p:nvPr>
            <p:ph type="body" idx="1"/>
          </p:nvPr>
        </p:nvSpPr>
        <p:spPr>
          <a:xfrm>
            <a:off x="517200" y="1986432"/>
            <a:ext cx="11157600" cy="410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24" name="Google Shape;24;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1778236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94D9AF-01BB-4863-B424-1DED707F8F27}" type="datetime1">
              <a:rPr kumimoji="1" lang="ja-JP" altLang="en-US" smtClean="0"/>
              <a:t>2026/4/25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858D588-3425-4C0F-B845-0E95A6D5E438}" type="slidenum">
              <a:rPr kumimoji="1" lang="ja-JP" altLang="en-US" smtClean="0"/>
              <a:t>‹#›</a:t>
            </a:fld>
            <a:endParaRPr kumimoji="1" lang="ja-JP" alt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49929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73D2813-7AE3-4831-B2E2-382DF6DC302C}" type="datetime1">
              <a:rPr kumimoji="1" lang="ja-JP" altLang="en-US" smtClean="0"/>
              <a:t>2026/4/25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58D588-3425-4C0F-B845-0E95A6D5E438}" type="slidenum">
              <a:rPr kumimoji="1" lang="ja-JP" altLang="en-US" smtClean="0"/>
              <a:t>‹#›</a:t>
            </a:fld>
            <a:endParaRPr kumimoji="1" lang="ja-JP" alt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81603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145AA98-B852-4E02-B078-494AD18305CE}" type="datetime1">
              <a:rPr kumimoji="1" lang="ja-JP" altLang="en-US" smtClean="0"/>
              <a:t>2026/4/25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858D588-3425-4C0F-B845-0E95A6D5E438}" type="slidenum">
              <a:rPr kumimoji="1" lang="ja-JP" altLang="en-US" smtClean="0"/>
              <a:t>‹#›</a:t>
            </a:fld>
            <a:endParaRPr kumimoji="1" lang="ja-JP" alt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32806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43201ABC-7726-4E30-A0A7-6A059C675190}" type="datetime1">
              <a:rPr kumimoji="1" lang="ja-JP" altLang="en-US" smtClean="0"/>
              <a:t>2026/4/25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858D588-3425-4C0F-B845-0E95A6D5E438}" type="slidenum">
              <a:rPr kumimoji="1" lang="ja-JP" altLang="en-US" smtClean="0"/>
              <a:t>‹#›</a:t>
            </a:fld>
            <a:endParaRPr kumimoji="1" lang="ja-JP" alt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9806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011822-D514-4F84-A328-4015296D6D68}" type="datetime1">
              <a:rPr kumimoji="1" lang="ja-JP" altLang="en-US" smtClean="0"/>
              <a:t>2026/4/25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858D588-3425-4C0F-B845-0E95A6D5E438}" type="slidenum">
              <a:rPr kumimoji="1" lang="ja-JP" altLang="en-US" smtClean="0"/>
              <a:t>‹#›</a:t>
            </a:fld>
            <a:endParaRPr kumimoji="1" lang="ja-JP" altLang="en-US"/>
          </a:p>
        </p:txBody>
      </p:sp>
    </p:spTree>
    <p:extLst>
      <p:ext uri="{BB962C8B-B14F-4D97-AF65-F5344CB8AC3E}">
        <p14:creationId xmlns:p14="http://schemas.microsoft.com/office/powerpoint/2010/main" val="267653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4E68501-6AF4-4B1F-B06F-0513CE064D6E}" type="datetime1">
              <a:rPr kumimoji="1" lang="ja-JP" altLang="en-US" smtClean="0"/>
              <a:t>2026/4/25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858D588-3425-4C0F-B845-0E95A6D5E438}" type="slidenum">
              <a:rPr kumimoji="1" lang="ja-JP" altLang="en-US" smtClean="0"/>
              <a:t>‹#›</a:t>
            </a:fld>
            <a:endParaRPr kumimoji="1" lang="ja-JP" alt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981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1BED1AA-477F-471D-9A31-4E7A0E575227}" type="datetime1">
              <a:rPr kumimoji="1" lang="ja-JP" altLang="en-US" smtClean="0"/>
              <a:t>2026/4/25</a:t>
            </a:fld>
            <a:endParaRPr kumimoji="1" lang="ja-JP" altLang="en-US"/>
          </a:p>
        </p:txBody>
      </p:sp>
      <p:sp>
        <p:nvSpPr>
          <p:cNvPr id="6" name="Footer Placeholder 5"/>
          <p:cNvSpPr>
            <a:spLocks noGrp="1"/>
          </p:cNvSpPr>
          <p:nvPr>
            <p:ph type="ftr" sz="quarter" idx="11"/>
          </p:nvPr>
        </p:nvSpPr>
        <p:spPr>
          <a:xfrm>
            <a:off x="1447382" y="318640"/>
            <a:ext cx="5541004" cy="320931"/>
          </a:xfrm>
        </p:spPr>
        <p:txBody>
          <a:bodyPr/>
          <a:lstStyle/>
          <a:p>
            <a:endParaRPr kumimoji="1" lang="ja-JP" altLang="en-US"/>
          </a:p>
        </p:txBody>
      </p:sp>
      <p:sp>
        <p:nvSpPr>
          <p:cNvPr id="7" name="Slide Number Placeholder 6"/>
          <p:cNvSpPr>
            <a:spLocks noGrp="1"/>
          </p:cNvSpPr>
          <p:nvPr>
            <p:ph type="sldNum" sz="quarter" idx="12"/>
          </p:nvPr>
        </p:nvSpPr>
        <p:spPr/>
        <p:txBody>
          <a:bodyPr/>
          <a:lstStyle/>
          <a:p>
            <a:fld id="{5858D588-3425-4C0F-B845-0E95A6D5E438}" type="slidenum">
              <a:rPr kumimoji="1" lang="ja-JP" altLang="en-US" smtClean="0"/>
              <a:t>‹#›</a:t>
            </a:fld>
            <a:endParaRPr kumimoji="1" lang="ja-JP" alt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40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AA61EE7-2F61-440F-BFEF-AC329B433EE3}" type="datetime1">
              <a:rPr kumimoji="1" lang="ja-JP" altLang="en-US" smtClean="0"/>
              <a:t>2026/4/25</a:t>
            </a:fld>
            <a:endParaRPr kumimoji="1" lang="ja-JP" alt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858D588-3425-4C0F-B845-0E95A6D5E438}" type="slidenum">
              <a:rPr kumimoji="1" lang="ja-JP" altLang="en-US" smtClean="0"/>
              <a:t>‹#›</a:t>
            </a:fld>
            <a:endParaRPr kumimoji="1" lang="ja-JP" alt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72495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45127" y="1828801"/>
            <a:ext cx="105156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5586B75A-687E-405C-8A0B-8D00578BA2C3}" type="datetime1">
              <a:rPr lang="en-US" smtClean="0"/>
              <a:t>4/25/2026</a:t>
            </a:fld>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1"/>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2517127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l" defTabSz="914377"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Wingdings 2" pitchFamily="18" charset="2"/>
        <a:buChar char=""/>
        <a:defRPr kumimoji="1"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Wingdings 2" pitchFamily="18" charset="2"/>
        <a:buChar char=""/>
        <a:defRPr kumimoji="1"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Wingdings 2" pitchFamily="18" charset="2"/>
        <a:buChar char=""/>
        <a:defRPr kumimoji="1"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Wingdings 2" pitchFamily="18" charset="2"/>
        <a:buChar char=""/>
        <a:defRPr kumimoji="1" sz="1800" kern="1200">
          <a:solidFill>
            <a:schemeClr val="tx1"/>
          </a:solidFill>
          <a:latin typeface="+mn-lt"/>
          <a:ea typeface="+mn-ea"/>
          <a:cs typeface="+mn-cs"/>
        </a:defRPr>
      </a:lvl5pPr>
      <a:lvl6pPr marL="2514537" indent="-228594" algn="l" defTabSz="914377"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726" indent="-228594" algn="l" defTabSz="914377"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8914" indent="-228594" algn="l" defTabSz="914377"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103" indent="-228594" algn="l" defTabSz="914377"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952DC2-A386-F8F3-4BF5-E8DE2D1592F3}"/>
              </a:ext>
            </a:extLst>
          </p:cNvPr>
          <p:cNvSpPr>
            <a:spLocks noGrp="1"/>
          </p:cNvSpPr>
          <p:nvPr>
            <p:ph type="ctrTitle"/>
          </p:nvPr>
        </p:nvSpPr>
        <p:spPr>
          <a:xfrm>
            <a:off x="694944" y="896112"/>
            <a:ext cx="10359909" cy="2596896"/>
          </a:xfrm>
        </p:spPr>
        <p:txBody>
          <a:bodyPr>
            <a:normAutofit/>
          </a:bodyPr>
          <a:lstStyle/>
          <a:p>
            <a:pPr algn="ctr"/>
            <a:r>
              <a:rPr kumimoji="1" lang="ja-JP" altLang="en-US" sz="8000" b="1" dirty="0">
                <a:latin typeface="BIZ UDPゴシック" panose="020B0400000000000000" pitchFamily="50" charset="-128"/>
                <a:ea typeface="BIZ UDPゴシック" panose="020B0400000000000000" pitchFamily="50" charset="-128"/>
              </a:rPr>
              <a:t>与信管理よろずや相談サービス</a:t>
            </a:r>
          </a:p>
        </p:txBody>
      </p:sp>
      <p:sp>
        <p:nvSpPr>
          <p:cNvPr id="3" name="字幕 2">
            <a:extLst>
              <a:ext uri="{FF2B5EF4-FFF2-40B4-BE49-F238E27FC236}">
                <a16:creationId xmlns:a16="http://schemas.microsoft.com/office/drawing/2014/main" id="{6858558D-075B-D7D6-F8DD-82882EA053B0}"/>
              </a:ext>
            </a:extLst>
          </p:cNvPr>
          <p:cNvSpPr>
            <a:spLocks noGrp="1"/>
          </p:cNvSpPr>
          <p:nvPr>
            <p:ph type="subTitle" idx="1"/>
          </p:nvPr>
        </p:nvSpPr>
        <p:spPr>
          <a:xfrm>
            <a:off x="2679192" y="3703320"/>
            <a:ext cx="8375660" cy="1527048"/>
          </a:xfrm>
        </p:spPr>
        <p:txBody>
          <a:bodyPr>
            <a:noAutofit/>
          </a:bodyPr>
          <a:lstStyle/>
          <a:p>
            <a:r>
              <a:rPr lang="en-US" altLang="ja-JP" sz="3200" b="1" dirty="0">
                <a:latin typeface="BIZ UDPゴシック" panose="020B0400000000000000" pitchFamily="50" charset="-128"/>
                <a:ea typeface="BIZ UDPゴシック" panose="020B0400000000000000" pitchFamily="50" charset="-128"/>
              </a:rPr>
              <a:t>R</a:t>
            </a:r>
            <a:r>
              <a:rPr lang="ja-JP" altLang="en-US" sz="3200" b="1" dirty="0">
                <a:latin typeface="BIZ UDPゴシック" panose="020B0400000000000000" pitchFamily="50" charset="-128"/>
                <a:ea typeface="BIZ UDPゴシック" panose="020B0400000000000000" pitchFamily="50" charset="-128"/>
              </a:rPr>
              <a:t>ユニコーンインターナショナル株式会社</a:t>
            </a:r>
            <a:endParaRPr lang="en-US" altLang="ja-JP" sz="3200" b="1" dirty="0">
              <a:latin typeface="BIZ UDPゴシック" panose="020B0400000000000000" pitchFamily="50" charset="-128"/>
              <a:ea typeface="BIZ UDPゴシック" panose="020B0400000000000000" pitchFamily="50" charset="-128"/>
            </a:endParaRPr>
          </a:p>
          <a:p>
            <a:r>
              <a:rPr lang="ja-JP" altLang="en-US" sz="3200" b="1" dirty="0">
                <a:latin typeface="BIZ UDPゴシック" panose="020B0400000000000000" pitchFamily="50" charset="-128"/>
                <a:ea typeface="BIZ UDPゴシック" panose="020B0400000000000000" pitchFamily="50" charset="-128"/>
              </a:rPr>
              <a:t>与信管理コンサル 高見　広行</a:t>
            </a:r>
            <a:endParaRPr kumimoji="1" lang="ja-JP" altLang="en-US" sz="3200" b="1" dirty="0">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75795874-7EF8-0886-183A-A73A302C1D3E}"/>
              </a:ext>
            </a:extLst>
          </p:cNvPr>
          <p:cNvSpPr txBox="1"/>
          <p:nvPr/>
        </p:nvSpPr>
        <p:spPr>
          <a:xfrm>
            <a:off x="8604504" y="283464"/>
            <a:ext cx="3145536" cy="523220"/>
          </a:xfrm>
          <a:prstGeom prst="rect">
            <a:avLst/>
          </a:prstGeom>
          <a:noFill/>
        </p:spPr>
        <p:txBody>
          <a:bodyPr wrap="square" rtlCol="0">
            <a:spAutoFit/>
          </a:bodyPr>
          <a:lstStyle/>
          <a:p>
            <a:r>
              <a:rPr kumimoji="1" lang="en-US" altLang="ja-JP" sz="2800" b="1" dirty="0">
                <a:latin typeface="BIZ UDPゴシック" panose="020B0400000000000000" pitchFamily="50" charset="-128"/>
                <a:ea typeface="BIZ UDPゴシック" panose="020B0400000000000000" pitchFamily="50" charset="-128"/>
              </a:rPr>
              <a:t>2026</a:t>
            </a:r>
            <a:r>
              <a:rPr kumimoji="1" lang="ja-JP" altLang="en-US" sz="2800" b="1" dirty="0">
                <a:latin typeface="BIZ UDPゴシック" panose="020B0400000000000000" pitchFamily="50" charset="-128"/>
                <a:ea typeface="BIZ UDPゴシック" panose="020B0400000000000000" pitchFamily="50" charset="-128"/>
              </a:rPr>
              <a:t>年</a:t>
            </a:r>
            <a:r>
              <a:rPr kumimoji="1" lang="en-US" altLang="ja-JP" sz="2800" b="1" dirty="0">
                <a:latin typeface="BIZ UDPゴシック" panose="020B0400000000000000" pitchFamily="50" charset="-128"/>
                <a:ea typeface="BIZ UDPゴシック" panose="020B0400000000000000" pitchFamily="50" charset="-128"/>
              </a:rPr>
              <a:t>4</a:t>
            </a:r>
            <a:r>
              <a:rPr kumimoji="1" lang="ja-JP" altLang="en-US" sz="2800" b="1" dirty="0">
                <a:latin typeface="BIZ UDPゴシック" panose="020B0400000000000000" pitchFamily="50" charset="-128"/>
                <a:ea typeface="BIZ UDPゴシック" panose="020B0400000000000000" pitchFamily="50" charset="-128"/>
              </a:rPr>
              <a:t>月発行</a:t>
            </a:r>
          </a:p>
        </p:txBody>
      </p:sp>
      <p:sp>
        <p:nvSpPr>
          <p:cNvPr id="5" name="スライド番号プレースホルダー 4">
            <a:extLst>
              <a:ext uri="{FF2B5EF4-FFF2-40B4-BE49-F238E27FC236}">
                <a16:creationId xmlns:a16="http://schemas.microsoft.com/office/drawing/2014/main" id="{CAF8CF07-C412-BDF9-E0D1-C563FB2AB1C8}"/>
              </a:ext>
            </a:extLst>
          </p:cNvPr>
          <p:cNvSpPr>
            <a:spLocks noGrp="1"/>
          </p:cNvSpPr>
          <p:nvPr>
            <p:ph type="sldNum" sz="quarter" idx="12"/>
          </p:nvPr>
        </p:nvSpPr>
        <p:spPr>
          <a:xfrm>
            <a:off x="1" y="182881"/>
            <a:ext cx="530351" cy="429768"/>
          </a:xfrm>
        </p:spPr>
        <p:txBody>
          <a:bodyPr/>
          <a:lstStyle/>
          <a:p>
            <a:fld id="{5858D588-3425-4C0F-B845-0E95A6D5E438}" type="slidenum">
              <a:rPr kumimoji="1" lang="ja-JP" altLang="en-US" smtClean="0"/>
              <a:t>1</a:t>
            </a:fld>
            <a:endParaRPr kumimoji="1" lang="ja-JP" altLang="en-US" dirty="0"/>
          </a:p>
        </p:txBody>
      </p:sp>
    </p:spTree>
    <p:extLst>
      <p:ext uri="{BB962C8B-B14F-4D97-AF65-F5344CB8AC3E}">
        <p14:creationId xmlns:p14="http://schemas.microsoft.com/office/powerpoint/2010/main" val="345181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541A66-BFBE-EA5D-864C-9D5D2CA6E488}"/>
              </a:ext>
            </a:extLst>
          </p:cNvPr>
          <p:cNvSpPr>
            <a:spLocks noGrp="1"/>
          </p:cNvSpPr>
          <p:nvPr>
            <p:ph type="title"/>
          </p:nvPr>
        </p:nvSpPr>
        <p:spPr>
          <a:xfrm>
            <a:off x="1472184" y="640079"/>
            <a:ext cx="9582671" cy="1188721"/>
          </a:xfrm>
        </p:spPr>
        <p:txBody>
          <a:bodyPr>
            <a:normAutofit/>
          </a:bodyPr>
          <a:lstStyle/>
          <a:p>
            <a:r>
              <a:rPr kumimoji="1" lang="ja-JP" altLang="en-US" sz="6000" b="1" dirty="0">
                <a:latin typeface="BIZ UDPゴシック" panose="020B0400000000000000" pitchFamily="50" charset="-128"/>
                <a:ea typeface="BIZ UDPゴシック" panose="020B0400000000000000" pitchFamily="50" charset="-128"/>
              </a:rPr>
              <a:t>サービス概要</a:t>
            </a:r>
          </a:p>
        </p:txBody>
      </p:sp>
      <p:sp>
        <p:nvSpPr>
          <p:cNvPr id="3" name="コンテンツ プレースホルダー 2">
            <a:extLst>
              <a:ext uri="{FF2B5EF4-FFF2-40B4-BE49-F238E27FC236}">
                <a16:creationId xmlns:a16="http://schemas.microsoft.com/office/drawing/2014/main" id="{F88ADC4A-75EE-0E21-057B-16EAADC0C23F}"/>
              </a:ext>
            </a:extLst>
          </p:cNvPr>
          <p:cNvSpPr>
            <a:spLocks noGrp="1"/>
          </p:cNvSpPr>
          <p:nvPr>
            <p:ph idx="1"/>
          </p:nvPr>
        </p:nvSpPr>
        <p:spPr>
          <a:xfrm>
            <a:off x="1170432" y="2015732"/>
            <a:ext cx="10113264" cy="3450613"/>
          </a:xfrm>
        </p:spPr>
        <p:txBody>
          <a:bodyPr>
            <a:normAutofit/>
          </a:bodyPr>
          <a:lstStyle/>
          <a:p>
            <a:pPr marL="0" indent="0">
              <a:buNone/>
            </a:pPr>
            <a:r>
              <a:rPr kumimoji="1" lang="ja-JP" altLang="en-US" sz="2800" b="1" dirty="0"/>
              <a:t>日頃の業務の中で、与信に纏わる素朴な疑問や、取引先の信用度判定や債権回収面でお悩みのことはございませんか？</a:t>
            </a:r>
            <a:endParaRPr kumimoji="1" lang="en-US" altLang="ja-JP" sz="2800" b="1" dirty="0"/>
          </a:p>
          <a:p>
            <a:pPr marL="0" indent="0">
              <a:buNone/>
            </a:pPr>
            <a:r>
              <a:rPr lang="ja-JP" altLang="en-US" sz="2800" b="1" dirty="0"/>
              <a:t>信用度格付</a:t>
            </a:r>
            <a:r>
              <a:rPr lang="en-US" altLang="ja-JP" sz="2800" b="1" dirty="0"/>
              <a:t>/</a:t>
            </a:r>
            <a:r>
              <a:rPr lang="ja-JP" altLang="en-US" sz="2800" b="1" dirty="0"/>
              <a:t>ランク制度の概要、予兆</a:t>
            </a:r>
            <a:r>
              <a:rPr lang="en-US" altLang="ja-JP" sz="2800" b="1" dirty="0"/>
              <a:t>/</a:t>
            </a:r>
            <a:r>
              <a:rPr lang="ja-JP" altLang="en-US" sz="2800" b="1" dirty="0"/>
              <a:t>有事発覚の際の対応方針、滞留債権への対処方法、債権保全</a:t>
            </a:r>
            <a:r>
              <a:rPr lang="en-US" altLang="ja-JP" sz="2800" b="1" dirty="0"/>
              <a:t>(</a:t>
            </a:r>
            <a:r>
              <a:rPr lang="ja-JP" altLang="en-US" sz="2800" b="1" dirty="0"/>
              <a:t>担保</a:t>
            </a:r>
            <a:r>
              <a:rPr lang="en-US" altLang="ja-JP" sz="2800" b="1" dirty="0"/>
              <a:t>/</a:t>
            </a:r>
            <a:r>
              <a:rPr lang="ja-JP" altLang="en-US" sz="2800" b="1" dirty="0"/>
              <a:t>保証</a:t>
            </a:r>
            <a:r>
              <a:rPr lang="en-US" altLang="ja-JP" sz="2800" b="1" dirty="0"/>
              <a:t>/</a:t>
            </a:r>
            <a:r>
              <a:rPr lang="ja-JP" altLang="en-US" sz="2800" b="1" dirty="0"/>
              <a:t>信用保険等</a:t>
            </a:r>
            <a:r>
              <a:rPr lang="en-US" altLang="ja-JP" sz="2800" b="1" dirty="0"/>
              <a:t>)</a:t>
            </a:r>
            <a:r>
              <a:rPr lang="ja-JP" altLang="en-US" sz="2800" b="1" dirty="0"/>
              <a:t>のアドバイス等、最初のアクションを取る際の指針を分かり易くお示しします。まさに、よろずや相談窓口です。</a:t>
            </a:r>
            <a:endParaRPr lang="en-US" altLang="ja-JP" sz="2800" b="1" dirty="0"/>
          </a:p>
          <a:p>
            <a:pPr marL="0" indent="0">
              <a:buNone/>
            </a:pPr>
            <a:endParaRPr kumimoji="1" lang="ja-JP" altLang="en-US" sz="2800" b="1" dirty="0"/>
          </a:p>
        </p:txBody>
      </p:sp>
      <p:sp>
        <p:nvSpPr>
          <p:cNvPr id="4" name="スライド番号プレースホルダー 3">
            <a:extLst>
              <a:ext uri="{FF2B5EF4-FFF2-40B4-BE49-F238E27FC236}">
                <a16:creationId xmlns:a16="http://schemas.microsoft.com/office/drawing/2014/main" id="{3C14EB5A-80A9-84F7-170A-C48E7D4A8486}"/>
              </a:ext>
            </a:extLst>
          </p:cNvPr>
          <p:cNvSpPr>
            <a:spLocks noGrp="1"/>
          </p:cNvSpPr>
          <p:nvPr>
            <p:ph type="sldNum" sz="quarter" idx="12"/>
          </p:nvPr>
        </p:nvSpPr>
        <p:spPr>
          <a:xfrm>
            <a:off x="1" y="253316"/>
            <a:ext cx="493776" cy="551203"/>
          </a:xfrm>
        </p:spPr>
        <p:txBody>
          <a:bodyPr/>
          <a:lstStyle/>
          <a:p>
            <a:fld id="{5858D588-3425-4C0F-B845-0E95A6D5E438}" type="slidenum">
              <a:rPr kumimoji="1" lang="ja-JP" altLang="en-US" smtClean="0"/>
              <a:t>2</a:t>
            </a:fld>
            <a:endParaRPr kumimoji="1" lang="ja-JP" altLang="en-US" dirty="0"/>
          </a:p>
        </p:txBody>
      </p:sp>
    </p:spTree>
    <p:extLst>
      <p:ext uri="{BB962C8B-B14F-4D97-AF65-F5344CB8AC3E}">
        <p14:creationId xmlns:p14="http://schemas.microsoft.com/office/powerpoint/2010/main" val="305040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6C392-173C-4556-C48F-F755336245B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ABCC9F7-ABC4-E579-CA0C-4A45759C69F2}"/>
              </a:ext>
            </a:extLst>
          </p:cNvPr>
          <p:cNvSpPr>
            <a:spLocks noGrp="1"/>
          </p:cNvSpPr>
          <p:nvPr>
            <p:ph type="title"/>
          </p:nvPr>
        </p:nvSpPr>
        <p:spPr>
          <a:xfrm>
            <a:off x="1472184" y="640079"/>
            <a:ext cx="9582671" cy="1188721"/>
          </a:xfrm>
        </p:spPr>
        <p:txBody>
          <a:bodyPr>
            <a:normAutofit/>
          </a:bodyPr>
          <a:lstStyle/>
          <a:p>
            <a:r>
              <a:rPr lang="ja-JP" altLang="en-US" sz="6000" b="1" dirty="0">
                <a:latin typeface="BIZ UDPゴシック" panose="020B0400000000000000" pitchFamily="50" charset="-128"/>
                <a:ea typeface="BIZ UDPゴシック" panose="020B0400000000000000" pitchFamily="50" charset="-128"/>
              </a:rPr>
              <a:t>相談対応形式</a:t>
            </a:r>
            <a:r>
              <a:rPr lang="en-US" altLang="ja-JP" sz="6000" b="1" dirty="0">
                <a:latin typeface="BIZ UDPゴシック" panose="020B0400000000000000" pitchFamily="50" charset="-128"/>
                <a:ea typeface="BIZ UDPゴシック" panose="020B0400000000000000" pitchFamily="50" charset="-128"/>
              </a:rPr>
              <a:t>/</a:t>
            </a:r>
            <a:r>
              <a:rPr lang="ja-JP" altLang="en-US" sz="6000" b="1" dirty="0">
                <a:latin typeface="BIZ UDPゴシック" panose="020B0400000000000000" pitchFamily="50" charset="-128"/>
                <a:ea typeface="BIZ UDPゴシック" panose="020B0400000000000000" pitchFamily="50" charset="-128"/>
              </a:rPr>
              <a:t>費用</a:t>
            </a:r>
            <a:endParaRPr kumimoji="1" lang="ja-JP" altLang="en-US" sz="6000" b="1" dirty="0">
              <a:latin typeface="BIZ UDPゴシック" panose="020B0400000000000000" pitchFamily="50" charset="-128"/>
              <a:ea typeface="BIZ UDPゴシック" panose="020B0400000000000000" pitchFamily="50" charset="-128"/>
            </a:endParaRPr>
          </a:p>
        </p:txBody>
      </p:sp>
      <p:sp>
        <p:nvSpPr>
          <p:cNvPr id="3" name="コンテンツ プレースホルダー 2">
            <a:extLst>
              <a:ext uri="{FF2B5EF4-FFF2-40B4-BE49-F238E27FC236}">
                <a16:creationId xmlns:a16="http://schemas.microsoft.com/office/drawing/2014/main" id="{BB045F2E-1C1E-BC6F-1D11-0A4001D347BA}"/>
              </a:ext>
            </a:extLst>
          </p:cNvPr>
          <p:cNvSpPr>
            <a:spLocks noGrp="1"/>
          </p:cNvSpPr>
          <p:nvPr>
            <p:ph idx="1"/>
          </p:nvPr>
        </p:nvSpPr>
        <p:spPr>
          <a:xfrm>
            <a:off x="978408" y="2015732"/>
            <a:ext cx="10332720" cy="3525532"/>
          </a:xfrm>
        </p:spPr>
        <p:txBody>
          <a:bodyPr>
            <a:normAutofit/>
          </a:bodyPr>
          <a:lstStyle/>
          <a:p>
            <a:pPr marL="0" indent="0">
              <a:buNone/>
            </a:pPr>
            <a:r>
              <a:rPr kumimoji="1" lang="ja-JP" altLang="en-US" sz="2800" b="1" dirty="0"/>
              <a:t>・最大</a:t>
            </a:r>
            <a:r>
              <a:rPr kumimoji="1" lang="en-US" altLang="ja-JP" sz="2800" b="1" dirty="0"/>
              <a:t>60</a:t>
            </a:r>
            <a:r>
              <a:rPr kumimoji="1" lang="ja-JP" altLang="en-US" sz="2800" b="1" dirty="0"/>
              <a:t>分間でのオンライン形式を原則</a:t>
            </a:r>
            <a:endParaRPr kumimoji="1" lang="en-US" altLang="ja-JP" sz="2800" b="1" dirty="0"/>
          </a:p>
          <a:p>
            <a:pPr marL="0" indent="0">
              <a:buNone/>
            </a:pPr>
            <a:r>
              <a:rPr lang="ja-JP" altLang="en-US" sz="2800" b="1" dirty="0"/>
              <a:t>・質問概要は事前にメールで連絡</a:t>
            </a:r>
            <a:r>
              <a:rPr lang="en-US" altLang="ja-JP" sz="2800" b="1" dirty="0"/>
              <a:t>(</a:t>
            </a:r>
            <a:r>
              <a:rPr lang="ja-JP" altLang="en-US" sz="2800" b="1" dirty="0"/>
              <a:t>補足資料があれば添付</a:t>
            </a:r>
            <a:r>
              <a:rPr lang="en-US" altLang="ja-JP" sz="2800" b="1" dirty="0"/>
              <a:t>)</a:t>
            </a:r>
          </a:p>
          <a:p>
            <a:pPr marL="0" indent="0">
              <a:buNone/>
            </a:pPr>
            <a:r>
              <a:rPr kumimoji="1" lang="ja-JP" altLang="en-US" sz="2800" b="1" dirty="0"/>
              <a:t>・</a:t>
            </a:r>
            <a:r>
              <a:rPr lang="ja-JP" altLang="en-US" sz="2800" b="1" dirty="0"/>
              <a:t>相談費用は一律１万円</a:t>
            </a:r>
            <a:r>
              <a:rPr lang="en-US" altLang="ja-JP" sz="2800" b="1" dirty="0"/>
              <a:t>(</a:t>
            </a:r>
            <a:r>
              <a:rPr lang="ja-JP" altLang="en-US" sz="2800" b="1" dirty="0"/>
              <a:t>税別</a:t>
            </a:r>
            <a:r>
              <a:rPr lang="en-US" altLang="ja-JP" sz="2800" b="1" dirty="0"/>
              <a:t>)</a:t>
            </a:r>
            <a:r>
              <a:rPr lang="ja-JP" altLang="en-US" sz="2800" b="1" dirty="0"/>
              <a:t>　＊税込</a:t>
            </a:r>
            <a:r>
              <a:rPr lang="en-US" altLang="ja-JP" sz="2800" b="1" dirty="0"/>
              <a:t>11,000</a:t>
            </a:r>
            <a:r>
              <a:rPr lang="ja-JP" altLang="en-US" sz="2800" b="1" dirty="0"/>
              <a:t>円</a:t>
            </a:r>
            <a:endParaRPr lang="en-US" altLang="ja-JP" sz="2800" b="1" dirty="0"/>
          </a:p>
          <a:p>
            <a:pPr marL="0" indent="0">
              <a:buNone/>
            </a:pPr>
            <a:r>
              <a:rPr kumimoji="1" lang="ja-JP" altLang="en-US" sz="2800" b="1" dirty="0"/>
              <a:t>・相談終了後、弊社より請求書を発行</a:t>
            </a:r>
            <a:endParaRPr kumimoji="1" lang="en-US" altLang="ja-JP" sz="2800" b="1" dirty="0"/>
          </a:p>
          <a:p>
            <a:pPr marL="0" indent="0">
              <a:buNone/>
            </a:pPr>
            <a:r>
              <a:rPr kumimoji="1" lang="ja-JP" altLang="en-US" sz="2800" b="1" dirty="0"/>
              <a:t>・支払は</a:t>
            </a:r>
            <a:r>
              <a:rPr kumimoji="1" lang="en-US" altLang="ja-JP" sz="2800" b="1" dirty="0"/>
              <a:t>2</a:t>
            </a:r>
            <a:r>
              <a:rPr kumimoji="1" lang="ja-JP" altLang="en-US" sz="2800" b="1" dirty="0"/>
              <a:t>週間以内の銀行振込</a:t>
            </a:r>
            <a:r>
              <a:rPr kumimoji="1" lang="en-US" altLang="ja-JP" sz="2800" b="1" dirty="0"/>
              <a:t>(</a:t>
            </a:r>
            <a:r>
              <a:rPr kumimoji="1" lang="ja-JP" altLang="en-US" sz="2800" b="1" dirty="0"/>
              <a:t>送金手数料はお客様ご負担</a:t>
            </a:r>
            <a:r>
              <a:rPr kumimoji="1" lang="en-US" altLang="ja-JP" sz="2800" b="1" dirty="0"/>
              <a:t>)</a:t>
            </a:r>
          </a:p>
        </p:txBody>
      </p:sp>
      <p:sp>
        <p:nvSpPr>
          <p:cNvPr id="4" name="スライド番号プレースホルダー 3">
            <a:extLst>
              <a:ext uri="{FF2B5EF4-FFF2-40B4-BE49-F238E27FC236}">
                <a16:creationId xmlns:a16="http://schemas.microsoft.com/office/drawing/2014/main" id="{6B4742BF-F88B-9F6E-2667-E0357E14DA50}"/>
              </a:ext>
            </a:extLst>
          </p:cNvPr>
          <p:cNvSpPr>
            <a:spLocks noGrp="1"/>
          </p:cNvSpPr>
          <p:nvPr>
            <p:ph type="sldNum" sz="quarter" idx="12"/>
          </p:nvPr>
        </p:nvSpPr>
        <p:spPr>
          <a:xfrm>
            <a:off x="1" y="253316"/>
            <a:ext cx="493776" cy="551203"/>
          </a:xfrm>
        </p:spPr>
        <p:txBody>
          <a:bodyPr/>
          <a:lstStyle/>
          <a:p>
            <a:fld id="{5858D588-3425-4C0F-B845-0E95A6D5E438}" type="slidenum">
              <a:rPr kumimoji="1" lang="ja-JP" altLang="en-US" smtClean="0"/>
              <a:t>3</a:t>
            </a:fld>
            <a:endParaRPr kumimoji="1" lang="ja-JP" altLang="en-US" dirty="0"/>
          </a:p>
        </p:txBody>
      </p:sp>
    </p:spTree>
    <p:extLst>
      <p:ext uri="{BB962C8B-B14F-4D97-AF65-F5344CB8AC3E}">
        <p14:creationId xmlns:p14="http://schemas.microsoft.com/office/powerpoint/2010/main" val="4253063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94">
          <a:extLst>
            <a:ext uri="{FF2B5EF4-FFF2-40B4-BE49-F238E27FC236}">
              <a16:creationId xmlns:a16="http://schemas.microsoft.com/office/drawing/2014/main" id="{BE002F3D-488A-73D0-C155-CAD0AFA12CDE}"/>
            </a:ext>
          </a:extLst>
        </p:cNvPr>
        <p:cNvGrpSpPr/>
        <p:nvPr/>
      </p:nvGrpSpPr>
      <p:grpSpPr>
        <a:xfrm>
          <a:off x="0" y="0"/>
          <a:ext cx="0" cy="0"/>
          <a:chOff x="0" y="0"/>
          <a:chExt cx="0" cy="0"/>
        </a:xfrm>
      </p:grpSpPr>
      <p:sp>
        <p:nvSpPr>
          <p:cNvPr id="95" name="Google Shape;95;p16">
            <a:extLst>
              <a:ext uri="{FF2B5EF4-FFF2-40B4-BE49-F238E27FC236}">
                <a16:creationId xmlns:a16="http://schemas.microsoft.com/office/drawing/2014/main" id="{61EC996D-E4B3-0334-F039-9858A94A1E52}"/>
              </a:ext>
            </a:extLst>
          </p:cNvPr>
          <p:cNvSpPr txBox="1">
            <a:spLocks noGrp="1"/>
          </p:cNvSpPr>
          <p:nvPr>
            <p:ph type="title"/>
          </p:nvPr>
        </p:nvSpPr>
        <p:spPr>
          <a:xfrm>
            <a:off x="73575" y="310801"/>
            <a:ext cx="11864421" cy="836151"/>
          </a:xfrm>
          <a:prstGeom prst="rect">
            <a:avLst/>
          </a:prstGeom>
        </p:spPr>
        <p:txBody>
          <a:bodyPr spcFirstLastPara="1" vert="horz" wrap="square" lIns="121900" tIns="121900" rIns="121900" bIns="121900" rtlCol="0" anchor="b" anchorCtr="0">
            <a:normAutofit fontScale="90000"/>
          </a:bodyPr>
          <a:lstStyle/>
          <a:p>
            <a:r>
              <a:rPr lang="ja" altLang="en-US" sz="5333" b="1" dirty="0">
                <a:solidFill>
                  <a:srgbClr val="FFFF00"/>
                </a:solidFill>
              </a:rPr>
              <a:t>＜</a:t>
            </a:r>
            <a:r>
              <a:rPr lang="ja-JP" altLang="en-US" sz="5333" b="1" dirty="0">
                <a:solidFill>
                  <a:srgbClr val="FFFF00"/>
                </a:solidFill>
              </a:rPr>
              <a:t>コンサル</a:t>
            </a:r>
            <a:r>
              <a:rPr lang="ja" altLang="en-US" sz="5333" b="1" dirty="0">
                <a:solidFill>
                  <a:srgbClr val="FFFF00"/>
                </a:solidFill>
              </a:rPr>
              <a:t>プロフィール＞</a:t>
            </a:r>
            <a:endParaRPr sz="5333" b="1" dirty="0">
              <a:solidFill>
                <a:srgbClr val="FFFF00"/>
              </a:solidFill>
            </a:endParaRPr>
          </a:p>
        </p:txBody>
      </p:sp>
      <p:sp>
        <p:nvSpPr>
          <p:cNvPr id="96" name="Google Shape;96;p16">
            <a:extLst>
              <a:ext uri="{FF2B5EF4-FFF2-40B4-BE49-F238E27FC236}">
                <a16:creationId xmlns:a16="http://schemas.microsoft.com/office/drawing/2014/main" id="{DC937EEE-6188-9BBE-822F-C11128860BD9}"/>
              </a:ext>
            </a:extLst>
          </p:cNvPr>
          <p:cNvSpPr txBox="1">
            <a:spLocks noGrp="1"/>
          </p:cNvSpPr>
          <p:nvPr>
            <p:ph type="body" idx="1"/>
          </p:nvPr>
        </p:nvSpPr>
        <p:spPr>
          <a:xfrm>
            <a:off x="163790" y="1146952"/>
            <a:ext cx="11864421" cy="5070672"/>
          </a:xfrm>
          <a:prstGeom prst="rect">
            <a:avLst/>
          </a:prstGeom>
          <a:ln w="38100" cap="flat" cmpd="sng">
            <a:solidFill>
              <a:srgbClr val="FFFF00"/>
            </a:solidFill>
            <a:prstDash val="solid"/>
            <a:round/>
            <a:headEnd type="none" w="sm" len="sm"/>
            <a:tailEnd type="none" w="sm" len="sm"/>
          </a:ln>
        </p:spPr>
        <p:txBody>
          <a:bodyPr spcFirstLastPara="1" vert="horz" wrap="square" lIns="121900" tIns="121900" rIns="121900" bIns="121900" rtlCol="0" anchor="t" anchorCtr="0">
            <a:noAutofit/>
          </a:bodyPr>
          <a:lstStyle/>
          <a:p>
            <a:pPr marL="0" indent="0">
              <a:buSzPts val="688"/>
              <a:buNone/>
            </a:pPr>
            <a:r>
              <a:rPr lang="ja" altLang="en-US" sz="2375" b="1" dirty="0"/>
              <a:t>・</a:t>
            </a:r>
            <a:r>
              <a:rPr lang="en-US" altLang="ja" sz="2667" b="1" dirty="0">
                <a:solidFill>
                  <a:schemeClr val="bg1"/>
                </a:solidFill>
              </a:rPr>
              <a:t>1966</a:t>
            </a:r>
            <a:r>
              <a:rPr lang="ja" altLang="en-US" sz="2667" b="1" dirty="0">
                <a:solidFill>
                  <a:schemeClr val="bg1"/>
                </a:solidFill>
              </a:rPr>
              <a:t>年</a:t>
            </a:r>
            <a:r>
              <a:rPr lang="en-US" altLang="ja" sz="2667" b="1" dirty="0">
                <a:solidFill>
                  <a:schemeClr val="bg1"/>
                </a:solidFill>
              </a:rPr>
              <a:t>6</a:t>
            </a:r>
            <a:r>
              <a:rPr lang="ja" altLang="en-US" sz="2667" b="1" dirty="0">
                <a:solidFill>
                  <a:schemeClr val="bg1"/>
                </a:solidFill>
              </a:rPr>
              <a:t>月</a:t>
            </a:r>
            <a:r>
              <a:rPr lang="en-US" altLang="ja" sz="2667" b="1" dirty="0">
                <a:solidFill>
                  <a:schemeClr val="bg1"/>
                </a:solidFill>
              </a:rPr>
              <a:t>27</a:t>
            </a:r>
            <a:r>
              <a:rPr lang="ja" altLang="en-US" sz="2667" b="1" dirty="0">
                <a:solidFill>
                  <a:schemeClr val="bg1"/>
                </a:solidFill>
              </a:rPr>
              <a:t>日神奈川県小田原市生まれ</a:t>
            </a:r>
            <a:endParaRPr sz="2667" b="1" dirty="0">
              <a:solidFill>
                <a:schemeClr val="bg1"/>
              </a:solidFill>
            </a:endParaRPr>
          </a:p>
          <a:p>
            <a:pPr marL="0" indent="0">
              <a:spcBef>
                <a:spcPts val="1600"/>
              </a:spcBef>
              <a:buSzPts val="688"/>
              <a:buNone/>
            </a:pPr>
            <a:r>
              <a:rPr lang="ja" altLang="en-US" sz="2667" b="1" dirty="0">
                <a:solidFill>
                  <a:schemeClr val="bg1"/>
                </a:solidFill>
              </a:rPr>
              <a:t>・青春時代は、主に湘南（藤沢拠点）・横浜地方で過ごす、元高校球児</a:t>
            </a:r>
            <a:endParaRPr sz="2667" b="1" dirty="0">
              <a:solidFill>
                <a:schemeClr val="bg1"/>
              </a:solidFill>
            </a:endParaRPr>
          </a:p>
          <a:p>
            <a:pPr marL="0" indent="0">
              <a:spcBef>
                <a:spcPts val="1600"/>
              </a:spcBef>
              <a:buSzPts val="688"/>
              <a:buNone/>
            </a:pPr>
            <a:r>
              <a:rPr lang="ja" altLang="en-US" sz="2667" b="1" dirty="0">
                <a:solidFill>
                  <a:schemeClr val="bg1"/>
                </a:solidFill>
              </a:rPr>
              <a:t>・</a:t>
            </a:r>
            <a:r>
              <a:rPr lang="en-US" altLang="ja" sz="2667" b="1" dirty="0">
                <a:solidFill>
                  <a:schemeClr val="bg1"/>
                </a:solidFill>
              </a:rPr>
              <a:t>1990</a:t>
            </a:r>
            <a:r>
              <a:rPr lang="ja" altLang="en-US" sz="2667" b="1" dirty="0">
                <a:solidFill>
                  <a:schemeClr val="bg1"/>
                </a:solidFill>
              </a:rPr>
              <a:t>年</a:t>
            </a:r>
            <a:r>
              <a:rPr lang="en-US" altLang="ja" sz="2667" b="1" dirty="0">
                <a:solidFill>
                  <a:schemeClr val="bg1"/>
                </a:solidFill>
              </a:rPr>
              <a:t>4</a:t>
            </a:r>
            <a:r>
              <a:rPr lang="ja" altLang="en-US" sz="2667" b="1" dirty="0">
                <a:solidFill>
                  <a:schemeClr val="bg1"/>
                </a:solidFill>
              </a:rPr>
              <a:t>月に大手総合商社に入社、審査部（現リスクマネジメント部）に配属</a:t>
            </a:r>
            <a:endParaRPr sz="2667" b="1" dirty="0">
              <a:solidFill>
                <a:schemeClr val="bg1"/>
              </a:solidFill>
            </a:endParaRPr>
          </a:p>
          <a:p>
            <a:pPr marL="0" indent="0">
              <a:spcBef>
                <a:spcPts val="1600"/>
              </a:spcBef>
              <a:buSzPts val="688"/>
              <a:buNone/>
            </a:pPr>
            <a:r>
              <a:rPr lang="ja" altLang="en-US" sz="2667" b="1" dirty="0">
                <a:solidFill>
                  <a:schemeClr val="bg1"/>
                </a:solidFill>
              </a:rPr>
              <a:t>・商社在籍の</a:t>
            </a:r>
            <a:r>
              <a:rPr lang="en-US" altLang="ja" sz="2667" b="1" dirty="0">
                <a:solidFill>
                  <a:schemeClr val="bg1"/>
                </a:solidFill>
              </a:rPr>
              <a:t>30</a:t>
            </a:r>
            <a:r>
              <a:rPr lang="ja" altLang="en-US" sz="2667" b="1" dirty="0">
                <a:solidFill>
                  <a:schemeClr val="bg1"/>
                </a:solidFill>
              </a:rPr>
              <a:t>年間、一貫して管理畑を歩む、途中</a:t>
            </a:r>
            <a:r>
              <a:rPr lang="en-US" altLang="ja" sz="2667" b="1" dirty="0">
                <a:solidFill>
                  <a:schemeClr val="bg1"/>
                </a:solidFill>
              </a:rPr>
              <a:t>13</a:t>
            </a:r>
            <a:r>
              <a:rPr lang="ja" altLang="en-US" sz="2667" b="1" dirty="0">
                <a:solidFill>
                  <a:schemeClr val="bg1"/>
                </a:solidFill>
              </a:rPr>
              <a:t>年強海外駐在を経験　　　（駐在地は先進国のニューヨーク＆ロンドン）</a:t>
            </a:r>
            <a:endParaRPr sz="2667" b="1" dirty="0">
              <a:solidFill>
                <a:schemeClr val="bg1"/>
              </a:solidFill>
            </a:endParaRPr>
          </a:p>
          <a:p>
            <a:pPr marL="0" indent="0">
              <a:spcBef>
                <a:spcPts val="1600"/>
              </a:spcBef>
              <a:buSzPts val="688"/>
              <a:buNone/>
            </a:pPr>
            <a:r>
              <a:rPr lang="ja" altLang="en-US" sz="2667" b="1" dirty="0">
                <a:solidFill>
                  <a:schemeClr val="bg1"/>
                </a:solidFill>
              </a:rPr>
              <a:t>・</a:t>
            </a:r>
            <a:r>
              <a:rPr lang="en-US" altLang="ja" sz="2667" b="1" dirty="0">
                <a:solidFill>
                  <a:schemeClr val="bg1"/>
                </a:solidFill>
              </a:rPr>
              <a:t>2019</a:t>
            </a:r>
            <a:r>
              <a:rPr lang="ja" altLang="en-US" sz="2667" b="1" dirty="0">
                <a:solidFill>
                  <a:schemeClr val="bg1"/>
                </a:solidFill>
              </a:rPr>
              <a:t>年</a:t>
            </a:r>
            <a:r>
              <a:rPr lang="en-US" altLang="ja" sz="2667" b="1" dirty="0">
                <a:solidFill>
                  <a:schemeClr val="bg1"/>
                </a:solidFill>
              </a:rPr>
              <a:t>12</a:t>
            </a:r>
            <a:r>
              <a:rPr lang="ja" altLang="en-US" sz="2667" b="1" dirty="0">
                <a:solidFill>
                  <a:schemeClr val="bg1"/>
                </a:solidFill>
              </a:rPr>
              <a:t>月に早期退職し、経営コンサル</a:t>
            </a:r>
            <a:r>
              <a:rPr lang="en-US" altLang="ja" sz="2667" b="1" dirty="0">
                <a:solidFill>
                  <a:schemeClr val="bg1"/>
                </a:solidFill>
              </a:rPr>
              <a:t>(</a:t>
            </a:r>
            <a:r>
              <a:rPr lang="ja-JP" altLang="en-US" sz="2667" b="1" dirty="0">
                <a:solidFill>
                  <a:schemeClr val="bg1"/>
                </a:solidFill>
              </a:rPr>
              <a:t>リスク管理</a:t>
            </a:r>
            <a:r>
              <a:rPr lang="en-US" altLang="ja-JP" sz="2667" b="1" dirty="0">
                <a:solidFill>
                  <a:schemeClr val="bg1"/>
                </a:solidFill>
              </a:rPr>
              <a:t>)</a:t>
            </a:r>
            <a:r>
              <a:rPr lang="ja" altLang="en-US" sz="2667" b="1" dirty="0">
                <a:solidFill>
                  <a:schemeClr val="bg1"/>
                </a:solidFill>
              </a:rPr>
              <a:t>として個人起業を決意</a:t>
            </a:r>
            <a:endParaRPr sz="2667" b="1" dirty="0">
              <a:solidFill>
                <a:schemeClr val="bg1"/>
              </a:solidFill>
            </a:endParaRPr>
          </a:p>
          <a:p>
            <a:pPr marL="0" indent="0">
              <a:spcBef>
                <a:spcPts val="1600"/>
              </a:spcBef>
              <a:buSzPts val="688"/>
              <a:buNone/>
            </a:pPr>
            <a:r>
              <a:rPr lang="ja" altLang="en-US" sz="2667" b="1" dirty="0">
                <a:solidFill>
                  <a:schemeClr val="bg1"/>
                </a:solidFill>
              </a:rPr>
              <a:t>・</a:t>
            </a:r>
            <a:r>
              <a:rPr lang="en-US" altLang="ja" sz="2667" b="1" dirty="0">
                <a:solidFill>
                  <a:schemeClr val="bg1"/>
                </a:solidFill>
              </a:rPr>
              <a:t>2020</a:t>
            </a:r>
            <a:r>
              <a:rPr lang="ja" altLang="en-US" sz="2667" b="1" dirty="0">
                <a:solidFill>
                  <a:schemeClr val="bg1"/>
                </a:solidFill>
              </a:rPr>
              <a:t>年</a:t>
            </a:r>
            <a:r>
              <a:rPr lang="en-US" altLang="ja" sz="2667" b="1" dirty="0">
                <a:solidFill>
                  <a:schemeClr val="bg1"/>
                </a:solidFill>
              </a:rPr>
              <a:t>3</a:t>
            </a:r>
            <a:r>
              <a:rPr lang="ja" altLang="en-US" sz="2667" b="1" dirty="0">
                <a:solidFill>
                  <a:schemeClr val="bg1"/>
                </a:solidFill>
              </a:rPr>
              <a:t>月</a:t>
            </a:r>
            <a:r>
              <a:rPr lang="en-US" altLang="ja" sz="2667" b="1" dirty="0">
                <a:solidFill>
                  <a:schemeClr val="bg1"/>
                </a:solidFill>
              </a:rPr>
              <a:t>4</a:t>
            </a:r>
            <a:r>
              <a:rPr lang="ja" altLang="en-US" sz="2667" b="1" dirty="0">
                <a:solidFill>
                  <a:schemeClr val="bg1"/>
                </a:solidFill>
              </a:rPr>
              <a:t>日に東京都内に</a:t>
            </a:r>
            <a:r>
              <a:rPr lang="en-US" altLang="ja" sz="2667" b="1" dirty="0">
                <a:solidFill>
                  <a:schemeClr val="bg1"/>
                </a:solidFill>
              </a:rPr>
              <a:t>R</a:t>
            </a:r>
            <a:r>
              <a:rPr lang="ja" altLang="en-US" sz="2667" b="1" dirty="0">
                <a:solidFill>
                  <a:schemeClr val="bg1"/>
                </a:solidFill>
              </a:rPr>
              <a:t>ユニコーンインターナショナル株式会社を設立</a:t>
            </a:r>
            <a:endParaRPr sz="2667" b="1" dirty="0">
              <a:solidFill>
                <a:schemeClr val="bg1"/>
              </a:solidFill>
            </a:endParaRPr>
          </a:p>
          <a:p>
            <a:pPr marL="0" indent="0">
              <a:spcBef>
                <a:spcPts val="1600"/>
              </a:spcBef>
              <a:buSzPts val="688"/>
              <a:buNone/>
            </a:pPr>
            <a:r>
              <a:rPr lang="ja" altLang="en-US" sz="2667" b="1" dirty="0">
                <a:solidFill>
                  <a:schemeClr val="bg1"/>
                </a:solidFill>
              </a:rPr>
              <a:t>・</a:t>
            </a:r>
            <a:r>
              <a:rPr lang="en-US" altLang="ja" sz="2667" b="1" dirty="0">
                <a:solidFill>
                  <a:schemeClr val="bg1"/>
                </a:solidFill>
              </a:rPr>
              <a:t>2020</a:t>
            </a:r>
            <a:r>
              <a:rPr lang="ja-JP" altLang="en-US" sz="2667" b="1" dirty="0">
                <a:solidFill>
                  <a:schemeClr val="bg1"/>
                </a:solidFill>
              </a:rPr>
              <a:t>年</a:t>
            </a:r>
            <a:r>
              <a:rPr lang="en-US" altLang="ja-JP" sz="2667" b="1" dirty="0">
                <a:solidFill>
                  <a:schemeClr val="bg1"/>
                </a:solidFill>
              </a:rPr>
              <a:t>7</a:t>
            </a:r>
            <a:r>
              <a:rPr lang="ja-JP" altLang="en-US" sz="2667" b="1" dirty="0">
                <a:solidFill>
                  <a:schemeClr val="bg1"/>
                </a:solidFill>
              </a:rPr>
              <a:t>月に大手総合商社の子会社様とコンサル契約を初締結</a:t>
            </a:r>
            <a:endParaRPr lang="en-US" altLang="ja" sz="2667" b="1" dirty="0">
              <a:solidFill>
                <a:schemeClr val="bg1"/>
              </a:solidFill>
            </a:endParaRPr>
          </a:p>
          <a:p>
            <a:pPr marL="0" indent="0">
              <a:spcBef>
                <a:spcPts val="1600"/>
              </a:spcBef>
              <a:buSzPts val="688"/>
              <a:buNone/>
            </a:pPr>
            <a:r>
              <a:rPr lang="ja-JP" altLang="en-US" sz="2667" b="1" dirty="0">
                <a:solidFill>
                  <a:schemeClr val="bg1"/>
                </a:solidFill>
              </a:rPr>
              <a:t>以降計</a:t>
            </a:r>
            <a:r>
              <a:rPr lang="en-US" altLang="ja-JP" sz="2667" b="1" dirty="0">
                <a:solidFill>
                  <a:schemeClr val="bg1"/>
                </a:solidFill>
              </a:rPr>
              <a:t>10</a:t>
            </a:r>
            <a:r>
              <a:rPr lang="ja-JP" altLang="en-US" sz="2667" b="1" dirty="0">
                <a:solidFill>
                  <a:schemeClr val="bg1"/>
                </a:solidFill>
              </a:rPr>
              <a:t>社前後のコンサル契約締結、他スポットベースでの研修業務も引受</a:t>
            </a:r>
            <a:endParaRPr lang="en-US" altLang="ja" sz="2667" b="1" dirty="0">
              <a:solidFill>
                <a:schemeClr val="bg1"/>
              </a:solidFill>
            </a:endParaRPr>
          </a:p>
          <a:p>
            <a:pPr marL="0" indent="0">
              <a:spcBef>
                <a:spcPts val="1600"/>
              </a:spcBef>
              <a:buSzPts val="688"/>
              <a:buNone/>
            </a:pPr>
            <a:endParaRPr sz="2375" b="1" dirty="0">
              <a:solidFill>
                <a:schemeClr val="bg1"/>
              </a:solidFill>
            </a:endParaRPr>
          </a:p>
          <a:p>
            <a:pPr marL="0" indent="0">
              <a:spcBef>
                <a:spcPts val="1600"/>
              </a:spcBef>
              <a:spcAft>
                <a:spcPts val="1600"/>
              </a:spcAft>
              <a:buSzPts val="688"/>
              <a:buNone/>
            </a:pPr>
            <a:endParaRPr sz="1500" dirty="0"/>
          </a:p>
        </p:txBody>
      </p:sp>
      <p:sp>
        <p:nvSpPr>
          <p:cNvPr id="97" name="Google Shape;97;p16">
            <a:extLst>
              <a:ext uri="{FF2B5EF4-FFF2-40B4-BE49-F238E27FC236}">
                <a16:creationId xmlns:a16="http://schemas.microsoft.com/office/drawing/2014/main" id="{D20956B3-0561-A971-51E0-5B6D9D1AE67C}"/>
              </a:ext>
            </a:extLst>
          </p:cNvPr>
          <p:cNvSpPr txBox="1">
            <a:spLocks noGrp="1"/>
          </p:cNvSpPr>
          <p:nvPr>
            <p:ph type="sldNum" idx="12"/>
          </p:nvPr>
        </p:nvSpPr>
        <p:spPr>
          <a:prstGeom prst="rect">
            <a:avLst/>
          </a:prstGeom>
        </p:spPr>
        <p:txBody>
          <a:bodyPr spcFirstLastPara="1" vert="horz" wrap="square" lIns="121900" tIns="121900" rIns="121900" bIns="121900" rtlCol="0" anchor="ctr" anchorCtr="0">
            <a:normAutofit/>
          </a:bodyPr>
          <a:lstStyle/>
          <a:p>
            <a:pPr defTabSz="1219170">
              <a:defRPr/>
            </a:pPr>
            <a:fld id="{00000000-1234-1234-1234-123412341234}" type="slidenum">
              <a:rPr lang="en-US" altLang="ja" sz="1600" b="1">
                <a:solidFill>
                  <a:prstClr val="white"/>
                </a:solidFill>
                <a:latin typeface="Calibri"/>
                <a:ea typeface="ＭＳ Ｐゴシック" panose="020B0600070205080204" pitchFamily="50" charset="-128"/>
              </a:rPr>
              <a:pPr defTabSz="1219170">
                <a:defRPr/>
              </a:pPr>
              <a:t>4</a:t>
            </a:fld>
            <a:endParaRPr sz="1600" b="1" dirty="0">
              <a:solidFill>
                <a:prstClr val="white"/>
              </a:solidFill>
              <a:latin typeface="Calibri"/>
            </a:endParaRPr>
          </a:p>
        </p:txBody>
      </p:sp>
    </p:spTree>
    <p:extLst>
      <p:ext uri="{BB962C8B-B14F-4D97-AF65-F5344CB8AC3E}">
        <p14:creationId xmlns:p14="http://schemas.microsoft.com/office/powerpoint/2010/main" val="1666072034"/>
      </p:ext>
    </p:extLst>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ギャラリー">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fb76b20-b480-4230-8bf5-23ec920b1ce3}" enabled="0" method="" siteId="{ffb76b20-b480-4230-8bf5-23ec920b1ce3}" removed="1"/>
</clbl:labelList>
</file>

<file path=docProps/app.xml><?xml version="1.0" encoding="utf-8"?>
<Properties xmlns="http://schemas.openxmlformats.org/officeDocument/2006/extended-properties" xmlns:vt="http://schemas.openxmlformats.org/officeDocument/2006/docPropsVTypes">
  <Template>TM10001114[[fn=ギャラリー]]</Template>
  <TotalTime>60</TotalTime>
  <Words>347</Words>
  <Application>Microsoft Office PowerPoint</Application>
  <PresentationFormat>ワイド画面</PresentationFormat>
  <Paragraphs>26</Paragraphs>
  <Slides>4</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4</vt:i4>
      </vt:variant>
    </vt:vector>
  </HeadingPairs>
  <TitlesOfParts>
    <vt:vector size="13" baseType="lpstr">
      <vt:lpstr>BIZ UDPゴシック</vt:lpstr>
      <vt:lpstr>游ゴシック</vt:lpstr>
      <vt:lpstr>Arial</vt:lpstr>
      <vt:lpstr>Calibri</vt:lpstr>
      <vt:lpstr>Calibri Light</vt:lpstr>
      <vt:lpstr>Gill Sans MT</vt:lpstr>
      <vt:lpstr>Wingdings 2</vt:lpstr>
      <vt:lpstr>ギャラリー</vt:lpstr>
      <vt:lpstr>HDOfficeLightV0</vt:lpstr>
      <vt:lpstr>与信管理よろずや相談サービス</vt:lpstr>
      <vt:lpstr>サービス概要</vt:lpstr>
      <vt:lpstr>相談対応形式/費用</vt:lpstr>
      <vt:lpstr>＜コンサルプロフィール＞</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Takami,HiroyukiTKZDS</dc:creator>
  <cp:lastModifiedBy>広行 髙見</cp:lastModifiedBy>
  <cp:revision>2</cp:revision>
  <dcterms:created xsi:type="dcterms:W3CDTF">2026-04-24T00:35:18Z</dcterms:created>
  <dcterms:modified xsi:type="dcterms:W3CDTF">2026-04-24T23:17:02Z</dcterms:modified>
</cp:coreProperties>
</file>